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Noto Sans TC" panose="020B0604020202020204" charset="-128"/>
      <p:regular r:id="rId14"/>
    </p:embeddedFont>
    <p:embeddedFont>
      <p:font typeface="Grandview Display" panose="020B0502040204020203" pitchFamily="34" charset="0"/>
      <p:regular r:id="rId15"/>
      <p:italic r:id="rId16"/>
    </p:embeddedFont>
    <p:embeddedFont>
      <p:font typeface="Sora Medium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0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B2313B-2AD6-2A18-71ED-8EEFEFFFF774}" v="216" dt="2024-12-09T02:01:49.325"/>
    <p1510:client id="{8BD1CBA6-40CF-C49D-5745-3D2763A16C33}" v="24" dt="2024-12-09T03:14:57.8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8056C6-1B85-4E75-B33E-3914419C9436}" type="datetimeFigureOut">
              <a:t>12/8/2024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5576C2-13A0-47A3-A319-EFDD7E9DE34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48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155" y="1645920"/>
            <a:ext cx="7122648" cy="3236239"/>
          </a:xfrm>
        </p:spPr>
        <p:txBody>
          <a:bodyPr anchor="t">
            <a:normAutofit/>
          </a:bodyPr>
          <a:lstStyle>
            <a:lvl1pPr algn="l">
              <a:defRPr sz="711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5155" y="5501856"/>
            <a:ext cx="7122648" cy="1545464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3200" b="1" cap="all" spc="533" baseline="0"/>
            </a:lvl1pPr>
            <a:lvl2pPr marL="812810" indent="0" algn="ctr">
              <a:buNone/>
              <a:defRPr sz="3200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83F1-BF6E-4A98-8153-BAC9ABDE7CE3}" type="datetimeFigureOut">
              <a:rPr lang="en-US" dirty="0"/>
              <a:t>12/8/2024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4810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BE5A2-57A1-4629-B29D-D386573AF9F3}" type="datetimeFigureOut">
              <a:rPr lang="en-US" dirty="0"/>
              <a:t>12/8/2024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2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1037693" y="1681317"/>
            <a:ext cx="2586866" cy="57310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1681317"/>
            <a:ext cx="9878470" cy="573103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72485-1B57-41B4-A998-97848CC136C2}" type="datetimeFigureOut">
              <a:rPr lang="en-US" dirty="0"/>
              <a:t>12/8/2024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879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495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914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988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358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00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0148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1362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45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76E92-E5C8-4FF8-B2BE-A516F6A1724E}" type="datetimeFigureOut">
              <a:rPr lang="en-US" dirty="0"/>
              <a:t>12/8/2024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6471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20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155" y="2051686"/>
            <a:ext cx="11057861" cy="3791969"/>
          </a:xfrm>
        </p:spPr>
        <p:txBody>
          <a:bodyPr anchor="b">
            <a:normAutofit/>
          </a:bodyPr>
          <a:lstStyle>
            <a:lvl1pPr>
              <a:defRPr sz="85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5154" y="6022281"/>
            <a:ext cx="9488495" cy="1288667"/>
          </a:xfrm>
        </p:spPr>
        <p:txBody>
          <a:bodyPr>
            <a:normAutofit/>
          </a:bodyPr>
          <a:lstStyle>
            <a:lvl1pPr marL="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DB232-C681-46A2-B21F-2BD21E9CA134}" type="datetimeFigureOut">
              <a:rPr lang="en-US" dirty="0"/>
              <a:t>12/8/2024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722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3419432"/>
            <a:ext cx="6126480" cy="38525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3419431"/>
            <a:ext cx="6126480" cy="38525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BE26E-66F9-4E5F-9E07-CA7CDB200281}" type="datetimeFigureOut">
              <a:rPr lang="en-US" dirty="0"/>
              <a:t>12/8/2024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376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154" y="1645919"/>
            <a:ext cx="12531312" cy="112770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5154" y="2773624"/>
            <a:ext cx="6101936" cy="834446"/>
          </a:xfrm>
        </p:spPr>
        <p:txBody>
          <a:bodyPr anchor="b">
            <a:normAutofit/>
          </a:bodyPr>
          <a:lstStyle>
            <a:lvl1pPr marL="0" indent="0">
              <a:buNone/>
              <a:defRPr sz="3200" b="1" cap="all" spc="533" baseline="0"/>
            </a:lvl1pPr>
            <a:lvl2pPr marL="812810" indent="0">
              <a:buNone/>
              <a:defRPr sz="3200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5154" y="3608071"/>
            <a:ext cx="6101936" cy="38195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773624"/>
            <a:ext cx="6219826" cy="834446"/>
          </a:xfrm>
        </p:spPr>
        <p:txBody>
          <a:bodyPr anchor="b">
            <a:normAutofit/>
          </a:bodyPr>
          <a:lstStyle>
            <a:lvl1pPr marL="0" indent="0">
              <a:buNone/>
              <a:defRPr sz="3200" b="1" cap="all" spc="533" baseline="0"/>
            </a:lvl1pPr>
            <a:lvl2pPr marL="812810" indent="0">
              <a:buNone/>
              <a:defRPr sz="3200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608071"/>
            <a:ext cx="6219826" cy="38195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1A01C-F286-49E7-998E-3D5BB613F99A}" type="datetimeFigureOut">
              <a:rPr lang="en-US" dirty="0"/>
              <a:t>12/8/2024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573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C2C0A-F771-42D9-AAB0-90C3A2B0FEAD}" type="datetimeFigureOut">
              <a:rPr lang="en-US" dirty="0"/>
              <a:t>12/8/2024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38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2A270-409D-4410-9649-B7481576446C}" type="datetimeFigureOut">
              <a:rPr lang="en-US" dirty="0"/>
              <a:t>12/8/2024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259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154" y="1755645"/>
            <a:ext cx="4631276" cy="1765858"/>
          </a:xfrm>
        </p:spPr>
        <p:txBody>
          <a:bodyPr anchor="t"/>
          <a:lstStyle>
            <a:lvl1pPr>
              <a:defRPr sz="5689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>
            <a:normAutofit/>
          </a:bodyPr>
          <a:lstStyle>
            <a:lvl1pPr>
              <a:defRPr sz="4978"/>
            </a:lvl1pPr>
            <a:lvl2pPr>
              <a:defRPr sz="4267"/>
            </a:lvl2pPr>
            <a:lvl3pPr>
              <a:defRPr sz="3556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5154" y="3521504"/>
            <a:ext cx="4631276" cy="352128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00AA3-798A-4433-8927-6E115914B6EF}" type="datetimeFigureOut">
              <a:rPr lang="en-US" dirty="0"/>
              <a:t>12/8/2024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660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154" y="1755645"/>
            <a:ext cx="4631276" cy="1765858"/>
          </a:xfrm>
        </p:spPr>
        <p:txBody>
          <a:bodyPr anchor="t"/>
          <a:lstStyle>
            <a:lvl1pPr>
              <a:defRPr sz="5689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5154" y="3521504"/>
            <a:ext cx="4631276" cy="352128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22871-0F85-43DC-99D7-CA8E7437E2EC}" type="datetimeFigureOut">
              <a:rPr lang="en-US" dirty="0"/>
              <a:t>12/8/2024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199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645921"/>
            <a:ext cx="12435840" cy="14250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79" y="3071005"/>
            <a:ext cx="12435840" cy="4059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5154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 cap="all" spc="533" baseline="0">
                <a:solidFill>
                  <a:schemeClr val="tx1"/>
                </a:solidFill>
              </a:defRPr>
            </a:lvl1pPr>
          </a:lstStyle>
          <a:p>
            <a:fld id="{E857DF4D-D974-434D-9D64-40B7405DF5F0}" type="datetimeFigureOut">
              <a:rPr lang="en-US" dirty="0"/>
              <a:t>12/8/2024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1147" y="7627621"/>
            <a:ext cx="484844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 cap="all" spc="5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69594" y="7627621"/>
            <a:ext cx="86761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 cap="all" spc="533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1188720" y="1237201"/>
            <a:ext cx="117463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266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  <p:sldLayoutId id="2147483765" r:id="rId17"/>
    <p:sldLayoutId id="2147483766" r:id="rId18"/>
    <p:sldLayoutId id="2147483767" r:id="rId19"/>
    <p:sldLayoutId id="2147483768" r:id="rId20"/>
    <p:sldLayoutId id="2147483769" r:id="rId2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592" userDrawn="1">
          <p15:clr>
            <a:srgbClr val="F26B43"/>
          </p15:clr>
        </p15:guide>
        <p15:guide id="4" pos="4608" userDrawn="1">
          <p15:clr>
            <a:srgbClr val="F26B43"/>
          </p15:clr>
        </p15:guide>
        <p15:guide id="5" pos="691" userDrawn="1">
          <p15:clr>
            <a:srgbClr val="F26B43"/>
          </p15:clr>
        </p15:guide>
        <p15:guide id="6" orient="horz" pos="103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92329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Streamlining Non-Profit Operations: A Volunteer and Donation Management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67607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presentation outlines a comprehensive system designed to enhance the efficiency and effectiveness of non-profit organizations by streamlining volunteer management, donation processing, and communication.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63743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- By Group 33</a:t>
            </a:r>
          </a:p>
          <a:p>
            <a:pPr>
              <a:lnSpc>
                <a:spcPts val="2850"/>
              </a:lnSpc>
            </a:pPr>
            <a:endParaRPr lang="en-US" sz="1750" dirty="0">
              <a:solidFill>
                <a:srgbClr val="E0D6DE"/>
              </a:solidFill>
              <a:latin typeface="Noto Sans TC"/>
              <a:ea typeface="Noto Sans T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6870" y="531852"/>
            <a:ext cx="4835128" cy="604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Benefits to Donors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76870" y="1522928"/>
            <a:ext cx="7790259" cy="638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5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5000" dirty="0"/>
          </a:p>
        </p:txBody>
      </p:sp>
      <p:sp>
        <p:nvSpPr>
          <p:cNvPr id="5" name="Text 2"/>
          <p:cNvSpPr/>
          <p:nvPr/>
        </p:nvSpPr>
        <p:spPr>
          <a:xfrm>
            <a:off x="3363158" y="2402800"/>
            <a:ext cx="2417564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Transparency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76870" y="2820948"/>
            <a:ext cx="7790259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See where their donations go.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76870" y="3807143"/>
            <a:ext cx="7790259" cy="638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5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5000" dirty="0"/>
          </a:p>
        </p:txBody>
      </p:sp>
      <p:sp>
        <p:nvSpPr>
          <p:cNvPr id="8" name="Text 5"/>
          <p:cNvSpPr/>
          <p:nvPr/>
        </p:nvSpPr>
        <p:spPr>
          <a:xfrm>
            <a:off x="3363158" y="4687014"/>
            <a:ext cx="2417564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Impact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76870" y="5105162"/>
            <a:ext cx="7790259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Witness the results of their generosity.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76870" y="6091357"/>
            <a:ext cx="7790259" cy="638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5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5000" dirty="0"/>
          </a:p>
        </p:txBody>
      </p:sp>
      <p:sp>
        <p:nvSpPr>
          <p:cNvPr id="11" name="Text 8"/>
          <p:cNvSpPr/>
          <p:nvPr/>
        </p:nvSpPr>
        <p:spPr>
          <a:xfrm>
            <a:off x="3363158" y="6971228"/>
            <a:ext cx="2417564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Ease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76870" y="7389376"/>
            <a:ext cx="7790259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Make secure online donations.</a:t>
            </a:r>
            <a:endParaRPr lang="en-US" sz="15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4717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/>
                <a:ea typeface="Sora Medium" pitchFamily="34" charset="-122"/>
                <a:cs typeface="Sora Medium"/>
              </a:rPr>
              <a:t>Conclusion </a:t>
            </a:r>
            <a:endParaRPr lang="en-US" sz="4450" dirty="0">
              <a:solidFill>
                <a:srgbClr val="97B8FF"/>
              </a:solidFill>
              <a:latin typeface="Sora Medium"/>
              <a:cs typeface="Sora Medium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904893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volunteer and donation management system has the potential to revolutionize non-profit operations, making it easier for them to connect with volunteers and donors, maximize their impact, and create a positive change in the world. Next steps involve further development, testing, and piloting the system with partner organizations to gather feedback and refine the platform.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DAE856-7920-C49B-5F2D-004A6586C69E}"/>
              </a:ext>
            </a:extLst>
          </p:cNvPr>
          <p:cNvSpPr/>
          <p:nvPr/>
        </p:nvSpPr>
        <p:spPr>
          <a:xfrm>
            <a:off x="12758870" y="7614302"/>
            <a:ext cx="1854437" cy="589659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419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94917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Non-profits often struggle with manual processes for volunteer recruitment and scheduling.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5332928" y="4094917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Tracking donations, managing donor information, and ensuring transparency can be challenging.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9872067" y="4094917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Connecting volunteers with the right opportunities and matching them with donor needs is difficult.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B4CDED-6694-079F-C126-28D6702CD455}"/>
              </a:ext>
            </a:extLst>
          </p:cNvPr>
          <p:cNvSpPr/>
          <p:nvPr/>
        </p:nvSpPr>
        <p:spPr>
          <a:xfrm>
            <a:off x="12758870" y="7614302"/>
            <a:ext cx="1854437" cy="589659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328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Challenges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836908"/>
            <a:ext cx="396835" cy="396835"/>
          </a:xfrm>
          <a:prstGeom prst="roundRect">
            <a:avLst>
              <a:gd name="adj" fmla="val 8574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1417439" y="3836908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Lack of centralized system for volunteer management.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85467" y="3836908"/>
            <a:ext cx="396835" cy="396835"/>
          </a:xfrm>
          <a:prstGeom prst="roundRect">
            <a:avLst>
              <a:gd name="adj" fmla="val 8574"/>
            </a:avLst>
          </a:prstGeom>
          <a:solidFill>
            <a:srgbClr val="26262B"/>
          </a:solidFill>
          <a:ln/>
        </p:spPr>
      </p:sp>
      <p:sp>
        <p:nvSpPr>
          <p:cNvPr id="7" name="Text 4"/>
          <p:cNvSpPr/>
          <p:nvPr/>
        </p:nvSpPr>
        <p:spPr>
          <a:xfrm>
            <a:off x="5309116" y="3836908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Inefficient donation tracking and donor engagement.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5044678"/>
            <a:ext cx="396835" cy="396835"/>
          </a:xfrm>
          <a:prstGeom prst="roundRect">
            <a:avLst>
              <a:gd name="adj" fmla="val 8574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1417439" y="5044678"/>
            <a:ext cx="69327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Limited communication and collaboration between stakeholders.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2232" y="560308"/>
            <a:ext cx="5088136" cy="636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System Overview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944" y="1603296"/>
            <a:ext cx="1307306" cy="11725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59781" y="2131338"/>
            <a:ext cx="107633" cy="407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4870728" y="1806773"/>
            <a:ext cx="4028816" cy="325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Centralized Platform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4870728" y="2246828"/>
            <a:ext cx="5740886" cy="294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Connects non-profits, volunteers, and donors.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718090" y="2791658"/>
            <a:ext cx="9149239" cy="11430"/>
          </a:xfrm>
          <a:prstGeom prst="roundRect">
            <a:avLst>
              <a:gd name="adj" fmla="val 267096"/>
            </a:avLst>
          </a:prstGeom>
          <a:solidFill>
            <a:srgbClr val="3F3F44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91" y="2826663"/>
            <a:ext cx="2614732" cy="117252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34301" y="3209330"/>
            <a:ext cx="158472" cy="407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5524500" y="3030141"/>
            <a:ext cx="4039911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Volunteer Management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5524500" y="3470196"/>
            <a:ext cx="4765596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Recruitment, scheduling, tracking, and evaluation.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5371862" y="4015026"/>
            <a:ext cx="8495467" cy="11430"/>
          </a:xfrm>
          <a:prstGeom prst="roundRect">
            <a:avLst>
              <a:gd name="adj" fmla="val 267096"/>
            </a:avLst>
          </a:prstGeom>
          <a:solidFill>
            <a:srgbClr val="3F3F44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2518" y="4050030"/>
            <a:ext cx="3922157" cy="117252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34658" y="4432697"/>
            <a:ext cx="157758" cy="407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6178153" y="4253508"/>
            <a:ext cx="3449841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Donation Processing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6178153" y="4693563"/>
            <a:ext cx="4912757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Online donations, receipt generation, and reporting.</a:t>
            </a:r>
            <a:endParaRPr lang="en-US" sz="1600" dirty="0"/>
          </a:p>
        </p:txBody>
      </p:sp>
      <p:sp>
        <p:nvSpPr>
          <p:cNvPr id="17" name="Shape 12"/>
          <p:cNvSpPr/>
          <p:nvPr/>
        </p:nvSpPr>
        <p:spPr>
          <a:xfrm>
            <a:off x="6025515" y="5238393"/>
            <a:ext cx="7841813" cy="11430"/>
          </a:xfrm>
          <a:prstGeom prst="roundRect">
            <a:avLst>
              <a:gd name="adj" fmla="val 267096"/>
            </a:avLst>
          </a:prstGeom>
          <a:solidFill>
            <a:srgbClr val="3F3F44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8865" y="5273397"/>
            <a:ext cx="5229463" cy="1172528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30610" y="5656064"/>
            <a:ext cx="165854" cy="407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000" dirty="0"/>
          </a:p>
        </p:txBody>
      </p:sp>
      <p:sp>
        <p:nvSpPr>
          <p:cNvPr id="20" name="Text 14"/>
          <p:cNvSpPr/>
          <p:nvPr/>
        </p:nvSpPr>
        <p:spPr>
          <a:xfrm>
            <a:off x="6878300" y="5476875"/>
            <a:ext cx="3862628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Communication Tools</a:t>
            </a:r>
            <a:endParaRPr lang="en-US" sz="2000" dirty="0"/>
          </a:p>
        </p:txBody>
      </p:sp>
      <p:sp>
        <p:nvSpPr>
          <p:cNvPr id="21" name="Text 15"/>
          <p:cNvSpPr/>
          <p:nvPr/>
        </p:nvSpPr>
        <p:spPr>
          <a:xfrm>
            <a:off x="6831806" y="5916930"/>
            <a:ext cx="3873460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Messaging, forums, and announcements.</a:t>
            </a:r>
            <a:endParaRPr lang="en-US" sz="1600" dirty="0"/>
          </a:p>
        </p:txBody>
      </p:sp>
      <p:sp>
        <p:nvSpPr>
          <p:cNvPr id="22" name="Shape 16"/>
          <p:cNvSpPr/>
          <p:nvPr/>
        </p:nvSpPr>
        <p:spPr>
          <a:xfrm>
            <a:off x="6679168" y="6461760"/>
            <a:ext cx="7188160" cy="11430"/>
          </a:xfrm>
          <a:prstGeom prst="roundRect">
            <a:avLst>
              <a:gd name="adj" fmla="val 267096"/>
            </a:avLst>
          </a:prstGeom>
          <a:solidFill>
            <a:srgbClr val="3F3F44"/>
          </a:solidFill>
          <a:ln/>
        </p:spPr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212" y="6496764"/>
            <a:ext cx="6536888" cy="1172528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3933468" y="6879431"/>
            <a:ext cx="160258" cy="407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5</a:t>
            </a:r>
            <a:endParaRPr lang="en-US" sz="2000" dirty="0"/>
          </a:p>
        </p:txBody>
      </p:sp>
      <p:sp>
        <p:nvSpPr>
          <p:cNvPr id="25" name="Text 18"/>
          <p:cNvSpPr/>
          <p:nvPr/>
        </p:nvSpPr>
        <p:spPr>
          <a:xfrm>
            <a:off x="7485578" y="6700242"/>
            <a:ext cx="3692031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Reporting and Analytics</a:t>
            </a:r>
            <a:endParaRPr lang="en-US" sz="2000" dirty="0"/>
          </a:p>
        </p:txBody>
      </p:sp>
      <p:sp>
        <p:nvSpPr>
          <p:cNvPr id="26" name="Text 19"/>
          <p:cNvSpPr/>
          <p:nvPr/>
        </p:nvSpPr>
        <p:spPr>
          <a:xfrm>
            <a:off x="7485578" y="7140297"/>
            <a:ext cx="3538299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Track impact and resource allocation.</a:t>
            </a:r>
            <a:endParaRPr lang="en-US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A3AE75-67B0-653C-A984-1285057F51D2}"/>
              </a:ext>
            </a:extLst>
          </p:cNvPr>
          <p:cNvSpPr/>
          <p:nvPr/>
        </p:nvSpPr>
        <p:spPr>
          <a:xfrm>
            <a:off x="12758870" y="7614302"/>
            <a:ext cx="1854437" cy="589659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7782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/>
                <a:cs typeface="Sora Medium"/>
              </a:rPr>
              <a:t>Roles</a:t>
            </a:r>
            <a:endParaRPr lang="en-US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40236"/>
            <a:ext cx="3005495" cy="18574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981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Non-profit Admin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471636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E0D6DE"/>
                </a:solidFill>
                <a:latin typeface="Noto Sans TC"/>
                <a:ea typeface="Noto Sans TC"/>
              </a:rPr>
              <a:t>Manages organization operations.</a:t>
            </a:r>
            <a:endParaRPr lang="en-US" sz="175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6" y="2840236"/>
            <a:ext cx="3005614" cy="18574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9446" y="4981218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Volunteer Coordinator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39446" y="5825966"/>
            <a:ext cx="3005614" cy="1234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E0D6DE"/>
                </a:solidFill>
                <a:latin typeface="Noto Sans TC"/>
                <a:ea typeface="Noto Sans TC"/>
              </a:rPr>
              <a:t>Enterprise: Non Profit enterprise</a:t>
            </a: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E0D6DE"/>
                </a:solidFill>
                <a:latin typeface="Noto Sans TC"/>
                <a:ea typeface="Noto Sans TC"/>
              </a:rPr>
              <a:t>Organization: Volunteer Management</a:t>
            </a: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2840236"/>
            <a:ext cx="3005614" cy="18574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5221" y="4981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Active Volunteer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85221" y="5471636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dirty="0">
                <a:solidFill>
                  <a:srgbClr val="E0D6DE"/>
                </a:solidFill>
                <a:latin typeface="Noto Sans TC"/>
                <a:ea typeface="Noto Sans TC"/>
              </a:rPr>
              <a:t>Enterprise: Non Profit enterprise</a:t>
            </a:r>
            <a:endParaRPr lang="en-US" dirty="0"/>
          </a:p>
          <a:p>
            <a:r>
              <a:rPr lang="en-US" dirty="0">
                <a:solidFill>
                  <a:srgbClr val="E0D6DE"/>
                </a:solidFill>
                <a:latin typeface="Noto Sans TC"/>
                <a:ea typeface="Noto Sans TC"/>
              </a:rPr>
              <a:t>Organization: Volunteer Management</a:t>
            </a:r>
            <a:endParaRPr lang="en-US" dirty="0"/>
          </a:p>
          <a:p>
            <a:pPr marL="0" indent="0" algn="l">
              <a:lnSpc>
                <a:spcPts val="2850"/>
              </a:lnSpc>
              <a:buNone/>
            </a:pPr>
            <a:endParaRPr lang="en-US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7" y="2840236"/>
            <a:ext cx="3005614" cy="185749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0997" y="4981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Donor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30997" y="5471636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dirty="0">
                <a:solidFill>
                  <a:srgbClr val="E0D6DE"/>
                </a:solidFill>
                <a:latin typeface="Noto Sans TC"/>
                <a:ea typeface="Noto Sans TC"/>
                <a:cs typeface="Calibri"/>
              </a:rPr>
              <a:t>Enterprise: Community Support</a:t>
            </a:r>
          </a:p>
          <a:p>
            <a:r>
              <a:rPr lang="en-US" dirty="0">
                <a:solidFill>
                  <a:srgbClr val="E0D6DE"/>
                </a:solidFill>
                <a:latin typeface="Noto Sans TC"/>
                <a:ea typeface="Noto Sans TC"/>
                <a:cs typeface="Calibri"/>
              </a:rPr>
              <a:t>Organization: Donation Management </a:t>
            </a:r>
          </a:p>
          <a:p>
            <a:pPr>
              <a:lnSpc>
                <a:spcPts val="2850"/>
              </a:lnSpc>
            </a:pPr>
            <a:endParaRPr lang="en-US" dirty="0">
              <a:solidFill>
                <a:srgbClr val="E0D6DE"/>
              </a:solidFill>
              <a:latin typeface="Calibri"/>
              <a:ea typeface="Calibri"/>
              <a:cs typeface="Calibri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E0D6DE"/>
              </a:solidFill>
              <a:latin typeface="Noto Sans TC"/>
              <a:ea typeface="Noto Sans TC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DA9CBA-9546-2850-8BF8-791D83E7BD8E}"/>
              </a:ext>
            </a:extLst>
          </p:cNvPr>
          <p:cNvSpPr/>
          <p:nvPr/>
        </p:nvSpPr>
        <p:spPr>
          <a:xfrm>
            <a:off x="12758870" y="7614302"/>
            <a:ext cx="1854437" cy="589659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76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5499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/>
                <a:cs typeface="Sora Medium"/>
              </a:rPr>
              <a:t>Roles</a:t>
            </a:r>
            <a:endParaRPr lang="en-US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17401"/>
            <a:ext cx="3005495" cy="18574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1583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Analyst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648801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dirty="0">
                <a:solidFill>
                  <a:srgbClr val="E0D6DE"/>
                </a:solidFill>
                <a:latin typeface="Noto Sans TC"/>
                <a:ea typeface="Noto Sans TC"/>
              </a:rPr>
              <a:t>Enterprise: Corporate Donor Enterprise</a:t>
            </a:r>
          </a:p>
          <a:p>
            <a:pPr>
              <a:lnSpc>
                <a:spcPts val="2850"/>
              </a:lnSpc>
            </a:pPr>
            <a:r>
              <a:rPr lang="en-US" dirty="0">
                <a:solidFill>
                  <a:srgbClr val="E0D6DE"/>
                </a:solidFill>
                <a:latin typeface="Noto Sans TC"/>
                <a:ea typeface="Noto Sans TC"/>
              </a:rPr>
              <a:t>Organization: Analytics and Reporting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E0D6DE"/>
              </a:solidFill>
              <a:latin typeface="Noto Sans TC"/>
              <a:ea typeface="Noto Sans TC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6" y="3017401"/>
            <a:ext cx="3005614" cy="18574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9446" y="51583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Aid Recipient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39446" y="5648801"/>
            <a:ext cx="30056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dirty="0">
                <a:solidFill>
                  <a:srgbClr val="E0D6DE"/>
                </a:solidFill>
                <a:latin typeface="Noto Sans TC"/>
                <a:ea typeface="Noto Sans TC"/>
              </a:rPr>
              <a:t>Enterprise: Public Service</a:t>
            </a:r>
            <a:endParaRPr lang="en-US" dirty="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>
              <a:lnSpc>
                <a:spcPts val="2850"/>
              </a:lnSpc>
            </a:pPr>
            <a:r>
              <a:rPr lang="en-US" dirty="0">
                <a:solidFill>
                  <a:srgbClr val="E0D6DE"/>
                </a:solidFill>
                <a:latin typeface="Noto Sans TC"/>
                <a:ea typeface="Noto Sans TC"/>
              </a:rPr>
              <a:t>Enterprise</a:t>
            </a:r>
            <a:endParaRPr lang="en-US" dirty="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>
              <a:lnSpc>
                <a:spcPts val="2850"/>
              </a:lnSpc>
            </a:pPr>
            <a:r>
              <a:rPr lang="en-US" dirty="0">
                <a:solidFill>
                  <a:srgbClr val="E0D6DE"/>
                </a:solidFill>
                <a:latin typeface="Noto Sans TC"/>
                <a:ea typeface="Noto Sans TC"/>
              </a:rPr>
              <a:t>Organization: Recipient</a:t>
            </a:r>
            <a:endParaRPr lang="en-US" dirty="0">
              <a:solidFill>
                <a:srgbClr val="000000"/>
              </a:solidFill>
              <a:latin typeface="Calibri" panose="020F0502020204030204"/>
              <a:ea typeface="Calibri"/>
              <a:cs typeface="Calibri"/>
            </a:endParaRPr>
          </a:p>
          <a:p>
            <a:pPr>
              <a:lnSpc>
                <a:spcPts val="2850"/>
              </a:lnSpc>
            </a:pPr>
            <a:r>
              <a:rPr lang="en-US" dirty="0">
                <a:solidFill>
                  <a:srgbClr val="E0D6DE"/>
                </a:solidFill>
                <a:latin typeface="Noto Sans TC"/>
                <a:ea typeface="Noto Sans TC"/>
              </a:rPr>
              <a:t>Registration</a:t>
            </a:r>
            <a:endParaRPr lang="en-US" dirty="0">
              <a:ea typeface="Calibri"/>
              <a:cs typeface="Calibri"/>
            </a:endParaRPr>
          </a:p>
          <a:p>
            <a:pPr>
              <a:lnSpc>
                <a:spcPts val="2850"/>
              </a:lnSpc>
            </a:pPr>
            <a:endParaRPr lang="en-US" dirty="0">
              <a:solidFill>
                <a:srgbClr val="E0D6DE"/>
              </a:solidFill>
              <a:latin typeface="Noto Sans TC"/>
              <a:ea typeface="Noto Sans TC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E0D6DE"/>
              </a:solidFill>
              <a:latin typeface="Noto Sans TC"/>
              <a:ea typeface="Noto Sans TC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3017401"/>
            <a:ext cx="3005614" cy="18574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5221" y="51583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Aid Coordinator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85221" y="5648801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dirty="0">
                <a:solidFill>
                  <a:srgbClr val="E0D6DE"/>
                </a:solidFill>
                <a:latin typeface="Noto Sans TC"/>
                <a:ea typeface="Noto Sans TC"/>
              </a:rPr>
              <a:t>Enterprise: Non Profit Enterprise</a:t>
            </a:r>
          </a:p>
          <a:p>
            <a:pPr>
              <a:lnSpc>
                <a:spcPts val="2850"/>
              </a:lnSpc>
            </a:pPr>
            <a:r>
              <a:rPr lang="en-US" dirty="0">
                <a:solidFill>
                  <a:srgbClr val="E0D6DE"/>
                </a:solidFill>
                <a:latin typeface="Noto Sans TC"/>
                <a:ea typeface="Noto Sans TC"/>
              </a:rPr>
              <a:t>Organization: Aid Distribution</a:t>
            </a:r>
          </a:p>
          <a:p>
            <a:pPr>
              <a:lnSpc>
                <a:spcPts val="2850"/>
              </a:lnSpc>
            </a:pPr>
            <a:endParaRPr lang="en-US" dirty="0">
              <a:solidFill>
                <a:srgbClr val="E0D6DE"/>
              </a:solidFill>
              <a:latin typeface="Noto Sans TC"/>
              <a:ea typeface="Noto Sans TC"/>
            </a:endParaRPr>
          </a:p>
          <a:p>
            <a:pPr>
              <a:lnSpc>
                <a:spcPts val="2850"/>
              </a:lnSpc>
            </a:pPr>
            <a:endParaRPr lang="en-US" dirty="0">
              <a:solidFill>
                <a:srgbClr val="E0D6DE"/>
              </a:solidFill>
              <a:latin typeface="Noto Sans TC"/>
              <a:ea typeface="Noto Sans TC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E0D6DE"/>
              </a:solidFill>
              <a:latin typeface="Noto Sans TC"/>
              <a:ea typeface="Noto Sans TC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7" y="3017401"/>
            <a:ext cx="3005614" cy="185749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0997" y="5158383"/>
            <a:ext cx="29757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Campaign Organizer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30997" y="5648801"/>
            <a:ext cx="30056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dirty="0">
                <a:solidFill>
                  <a:srgbClr val="E0D6DE"/>
                </a:solidFill>
                <a:latin typeface="Noto Sans TC"/>
                <a:ea typeface="Noto Sans TC"/>
              </a:rPr>
              <a:t>Enterprise: Corporate Donor Enterprise</a:t>
            </a:r>
          </a:p>
          <a:p>
            <a:pPr>
              <a:lnSpc>
                <a:spcPts val="2850"/>
              </a:lnSpc>
            </a:pPr>
            <a:r>
              <a:rPr lang="en-US" dirty="0">
                <a:solidFill>
                  <a:srgbClr val="E0D6DE"/>
                </a:solidFill>
                <a:latin typeface="Noto Sans TC"/>
                <a:ea typeface="Noto Sans TC"/>
              </a:rPr>
              <a:t>Organization: Campaign Management</a:t>
            </a:r>
          </a:p>
          <a:p>
            <a:pPr>
              <a:lnSpc>
                <a:spcPts val="2850"/>
              </a:lnSpc>
            </a:pPr>
            <a:endParaRPr lang="en-US" dirty="0">
              <a:solidFill>
                <a:srgbClr val="E0D6DE"/>
              </a:solidFill>
              <a:latin typeface="Noto Sans TC"/>
              <a:ea typeface="Noto Sans TC"/>
            </a:endParaRPr>
          </a:p>
          <a:p>
            <a:pPr>
              <a:lnSpc>
                <a:spcPts val="2850"/>
              </a:lnSpc>
            </a:pPr>
            <a:endParaRPr lang="en-US" dirty="0">
              <a:solidFill>
                <a:srgbClr val="E0D6DE"/>
              </a:solidFill>
              <a:latin typeface="Noto Sans TC"/>
              <a:ea typeface="Noto Sans TC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E0D6DE"/>
              </a:solidFill>
              <a:latin typeface="Noto Sans TC"/>
              <a:ea typeface="Noto Sans TC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39B5C0-D62C-BB86-D9BC-D0A16086E0DE}"/>
              </a:ext>
            </a:extLst>
          </p:cNvPr>
          <p:cNvSpPr/>
          <p:nvPr/>
        </p:nvSpPr>
        <p:spPr>
          <a:xfrm>
            <a:off x="12758870" y="7614302"/>
            <a:ext cx="1854437" cy="589659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897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Features and Functionalities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47499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074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Volunteer Profiles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564731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Match volunteers to opportunities based on skills and interests.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47499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074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Notification Alerts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564731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Stay updated with real-time alerts about schedules, and important updates etc.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07067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3338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Donation Forms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824299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Secure online processing of contributions.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5107067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4912281" y="53338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Donation Tracking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12281" y="5824299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Improve communication and collaboration among stakeholders.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75817"/>
            <a:ext cx="67215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Benefits to Non-Profits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2824758"/>
            <a:ext cx="30480" cy="3629025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3319820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307990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7" name="Text 4"/>
          <p:cNvSpPr/>
          <p:nvPr/>
        </p:nvSpPr>
        <p:spPr>
          <a:xfrm>
            <a:off x="1061918" y="3164919"/>
            <a:ext cx="14394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3051572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Simplified volunteer management and recruitment.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358622" y="4363164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10" name="Shape 7"/>
          <p:cNvSpPr/>
          <p:nvPr/>
        </p:nvSpPr>
        <p:spPr>
          <a:xfrm>
            <a:off x="878800" y="41232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1027986" y="4208264"/>
            <a:ext cx="2119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2381488" y="409491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Streamlined donation processing and donor engagement.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358622" y="5769412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14" name="Shape 11"/>
          <p:cNvSpPr/>
          <p:nvPr/>
        </p:nvSpPr>
        <p:spPr>
          <a:xfrm>
            <a:off x="878800" y="552950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5" name="Text 12"/>
          <p:cNvSpPr/>
          <p:nvPr/>
        </p:nvSpPr>
        <p:spPr>
          <a:xfrm>
            <a:off x="1028462" y="5614511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2381488" y="5501164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Improved communication and collaboration between stakeholders.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64136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Benefits to Volunteers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3048953"/>
            <a:ext cx="11989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849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Easy Access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339465"/>
            <a:ext cx="36453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Find and sign up for opportunities.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9" name="Text 7"/>
          <p:cNvSpPr/>
          <p:nvPr/>
        </p:nvSpPr>
        <p:spPr>
          <a:xfrm>
            <a:off x="1020604" y="4469249"/>
            <a:ext cx="17657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269343"/>
            <a:ext cx="31465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Personalized Matches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759762"/>
            <a:ext cx="31465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Connect with relevant causes.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14" name="Text 12"/>
          <p:cNvSpPr/>
          <p:nvPr/>
        </p:nvSpPr>
        <p:spPr>
          <a:xfrm>
            <a:off x="1020604" y="5889546"/>
            <a:ext cx="17573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Track Impact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310800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See the difference they make.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AAA857-5622-5E40-BA6B-FCC19F0FCE02}"/>
              </a:ext>
            </a:extLst>
          </p:cNvPr>
          <p:cNvSpPr/>
          <p:nvPr/>
        </p:nvSpPr>
        <p:spPr>
          <a:xfrm>
            <a:off x="12758870" y="7614302"/>
            <a:ext cx="1854437" cy="589659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DashVTI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DashVTI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Dash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E0E31462-65AE-4087-9B94-B3347EE711B2}" vid="{CA8B31CB-369F-4872-A917-A9EAAF9182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DashVTI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93</cp:revision>
  <dcterms:created xsi:type="dcterms:W3CDTF">2024-12-09T01:42:48Z</dcterms:created>
  <dcterms:modified xsi:type="dcterms:W3CDTF">2024-12-09T03:15:24Z</dcterms:modified>
</cp:coreProperties>
</file>